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9" r:id="rId5"/>
    <p:sldId id="281" r:id="rId6"/>
    <p:sldId id="280"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5" r:id="rId23"/>
    <p:sldId id="276" r:id="rId24"/>
    <p:sldId id="277" r:id="rId25"/>
    <p:sldId id="278"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18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F29A98-DE18-4137-AA3C-91EEC97EA779}"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7CF14DA9-3F27-4274-865E-64B6FF13C305}">
      <dgm:prSet custT="1"/>
      <dgm:spPr/>
      <dgm:t>
        <a:bodyPr/>
        <a:lstStyle/>
        <a:p>
          <a:pPr algn="just" rtl="0"/>
          <a:r>
            <a:rPr lang="kk-KZ" sz="2800" dirty="0" smtClean="0"/>
            <a:t>Салық менеджменті – бұл нарықтық экономиканы басқарудың жалпы жүйесінің бір бөлігі, яғни жалпы менеджменттің бір бөлігі. Салық менеджментінің негізінде экономиканы айналымға алумен байланысты болса,ал екінші жағынан адамдарды басқаруды атқаратын қызметтің маңызды түрі.</a:t>
          </a:r>
          <a:endParaRPr lang="ru-RU" sz="2800" dirty="0"/>
        </a:p>
      </dgm:t>
    </dgm:pt>
    <dgm:pt modelId="{130E11F9-9A95-43B4-9597-37E27331B40E}" type="parTrans" cxnId="{0CE31903-2A68-4722-8D72-62BE89005550}">
      <dgm:prSet/>
      <dgm:spPr/>
      <dgm:t>
        <a:bodyPr/>
        <a:lstStyle/>
        <a:p>
          <a:endParaRPr lang="ru-RU"/>
        </a:p>
      </dgm:t>
    </dgm:pt>
    <dgm:pt modelId="{4F99627A-26F6-4243-A070-4E4790FDEB68}" type="sibTrans" cxnId="{0CE31903-2A68-4722-8D72-62BE89005550}">
      <dgm:prSet/>
      <dgm:spPr/>
      <dgm:t>
        <a:bodyPr/>
        <a:lstStyle/>
        <a:p>
          <a:endParaRPr lang="ru-RU"/>
        </a:p>
      </dgm:t>
    </dgm:pt>
    <dgm:pt modelId="{9A22D93B-70C0-472A-B215-CDF14D2BA24F}" type="pres">
      <dgm:prSet presAssocID="{ADF29A98-DE18-4137-AA3C-91EEC97EA779}" presName="linear" presStyleCnt="0">
        <dgm:presLayoutVars>
          <dgm:animLvl val="lvl"/>
          <dgm:resizeHandles val="exact"/>
        </dgm:presLayoutVars>
      </dgm:prSet>
      <dgm:spPr/>
      <dgm:t>
        <a:bodyPr/>
        <a:lstStyle/>
        <a:p>
          <a:endParaRPr lang="ru-RU"/>
        </a:p>
      </dgm:t>
    </dgm:pt>
    <dgm:pt modelId="{35F6F2F1-A378-4980-97AC-DEC9CAAB331B}" type="pres">
      <dgm:prSet presAssocID="{7CF14DA9-3F27-4274-865E-64B6FF13C305}" presName="parentText" presStyleLbl="node1" presStyleIdx="0" presStyleCnt="1">
        <dgm:presLayoutVars>
          <dgm:chMax val="0"/>
          <dgm:bulletEnabled val="1"/>
        </dgm:presLayoutVars>
      </dgm:prSet>
      <dgm:spPr/>
      <dgm:t>
        <a:bodyPr/>
        <a:lstStyle/>
        <a:p>
          <a:endParaRPr lang="ru-RU"/>
        </a:p>
      </dgm:t>
    </dgm:pt>
  </dgm:ptLst>
  <dgm:cxnLst>
    <dgm:cxn modelId="{AFE35DBE-60B3-460E-A843-F50C669D6F53}" type="presOf" srcId="{7CF14DA9-3F27-4274-865E-64B6FF13C305}" destId="{35F6F2F1-A378-4980-97AC-DEC9CAAB331B}" srcOrd="0" destOrd="0" presId="urn:microsoft.com/office/officeart/2005/8/layout/vList2"/>
    <dgm:cxn modelId="{0CE31903-2A68-4722-8D72-62BE89005550}" srcId="{ADF29A98-DE18-4137-AA3C-91EEC97EA779}" destId="{7CF14DA9-3F27-4274-865E-64B6FF13C305}" srcOrd="0" destOrd="0" parTransId="{130E11F9-9A95-43B4-9597-37E27331B40E}" sibTransId="{4F99627A-26F6-4243-A070-4E4790FDEB68}"/>
    <dgm:cxn modelId="{5A725632-BAE1-47AB-B09B-22BEE3D6B641}" type="presOf" srcId="{ADF29A98-DE18-4137-AA3C-91EEC97EA779}" destId="{9A22D93B-70C0-472A-B215-CDF14D2BA24F}" srcOrd="0" destOrd="0" presId="urn:microsoft.com/office/officeart/2005/8/layout/vList2"/>
    <dgm:cxn modelId="{C1F8C176-6DA6-4DE3-B939-F748592982E2}" type="presParOf" srcId="{9A22D93B-70C0-472A-B215-CDF14D2BA24F}" destId="{35F6F2F1-A378-4980-97AC-DEC9CAAB331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F6F2F1-A378-4980-97AC-DEC9CAAB331B}">
      <dsp:nvSpPr>
        <dsp:cNvPr id="0" name=""/>
        <dsp:cNvSpPr/>
      </dsp:nvSpPr>
      <dsp:spPr>
        <a:xfrm>
          <a:off x="0" y="808561"/>
          <a:ext cx="7543800" cy="3574350"/>
        </a:xfrm>
        <a:prstGeom prst="roundRect">
          <a:avLst/>
        </a:prstGeom>
        <a:solidFill>
          <a:schemeClr val="lt1">
            <a:hueOff val="0"/>
            <a:satOff val="0"/>
            <a:lumOff val="0"/>
            <a:alphaOff val="0"/>
          </a:schemeClr>
        </a:solidFill>
        <a:ln w="400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kk-KZ" sz="2800" kern="1200" dirty="0" smtClean="0"/>
            <a:t>Салық менеджменті – бұл нарықтық экономиканы басқарудың жалпы жүйесінің бір бөлігі, яғни жалпы менеджменттің бір бөлігі. Салық менеджментінің негізінде экономиканы айналымға алумен байланысты болса,ал екінші жағынан адамдарды басқаруды атқаратын қызметтің маңызды түрі.</a:t>
          </a:r>
          <a:endParaRPr lang="ru-RU" sz="2800" kern="1200" dirty="0"/>
        </a:p>
      </dsp:txBody>
      <dsp:txXfrm>
        <a:off x="174485" y="983046"/>
        <a:ext cx="7194830" cy="32253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10.09.2021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10.09.2021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10.09.2021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10.09.2021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10.09.2021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10.09.2021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10.09.2021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10.09.2021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10.09.2021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10.09.2021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10.09.2021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10.09.2021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7664" y="533400"/>
            <a:ext cx="6924604" cy="3831704"/>
          </a:xfrm>
        </p:spPr>
        <p:txBody>
          <a:bodyPr>
            <a:noAutofit/>
          </a:bodyPr>
          <a:lstStyle/>
          <a:p>
            <a:pPr algn="ctr"/>
            <a:r>
              <a:rPr lang="kk-KZ" sz="2800" b="1" dirty="0" smtClean="0">
                <a:solidFill>
                  <a:schemeClr val="tx1"/>
                </a:solidFill>
                <a:latin typeface="Times New Roman" pitchFamily="18" charset="0"/>
                <a:cs typeface="Times New Roman" pitchFamily="18" charset="0"/>
              </a:rPr>
              <a:t>Тақырып 2.  </a:t>
            </a:r>
            <a:r>
              <a:rPr lang="kk-KZ" sz="3200" b="1" dirty="0" smtClean="0">
                <a:solidFill>
                  <a:schemeClr val="tx1"/>
                </a:solidFill>
                <a:latin typeface="Times New Roman" pitchFamily="18" charset="0"/>
                <a:cs typeface="Times New Roman" pitchFamily="18" charset="0"/>
              </a:rPr>
              <a:t>Қазақстан Республикасында мемлекеттік салық менеджментін ұйымдастыру</a:t>
            </a:r>
            <a:endParaRPr lang="ru-RU" sz="32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7239000" cy="1008112"/>
          </a:xfrm>
        </p:spPr>
        <p:txBody>
          <a:bodyPr>
            <a:normAutofit fontScale="90000"/>
          </a:bodyPr>
          <a:lstStyle/>
          <a:p>
            <a:pPr algn="ctr"/>
            <a:r>
              <a:rPr lang="kk-KZ" sz="3100" dirty="0" smtClean="0">
                <a:latin typeface="Times New Roman" pitchFamily="18" charset="0"/>
                <a:cs typeface="Times New Roman" pitchFamily="18" charset="0"/>
              </a:rPr>
              <a:t>Қаржылық болжамдауда келесі әдістер қолданылады:</a:t>
            </a:r>
            <a:r>
              <a:rPr lang="ru-RU" dirty="0" smtClean="0"/>
              <a:t/>
            </a:r>
            <a:br>
              <a:rPr lang="ru-RU" dirty="0" smtClean="0"/>
            </a:br>
            <a:endParaRPr lang="ru-RU" dirty="0"/>
          </a:p>
        </p:txBody>
      </p:sp>
      <p:sp>
        <p:nvSpPr>
          <p:cNvPr id="3" name="Содержимое 2"/>
          <p:cNvSpPr>
            <a:spLocks noGrp="1"/>
          </p:cNvSpPr>
          <p:nvPr>
            <p:ph idx="1"/>
          </p:nvPr>
        </p:nvSpPr>
        <p:spPr/>
        <p:txBody>
          <a:bodyPr/>
          <a:lstStyle/>
          <a:p>
            <a:pPr algn="just"/>
            <a:r>
              <a:rPr lang="kk-KZ" dirty="0" smtClean="0">
                <a:solidFill>
                  <a:srgbClr val="FF0000"/>
                </a:solidFill>
                <a:latin typeface="Times New Roman" pitchFamily="18" charset="0"/>
                <a:cs typeface="Times New Roman" pitchFamily="18" charset="0"/>
              </a:rPr>
              <a:t>экстрополяциялық әдіс </a:t>
            </a:r>
            <a:r>
              <a:rPr lang="kk-KZ" dirty="0" smtClean="0">
                <a:latin typeface="Times New Roman" pitchFamily="18" charset="0"/>
                <a:cs typeface="Times New Roman" pitchFamily="18" charset="0"/>
              </a:rPr>
              <a:t>(немесе коэфициенттер) қаржылық көрсеткіштерді динамикалық </a:t>
            </a:r>
            <a:r>
              <a:rPr lang="be-BY" dirty="0" smtClean="0">
                <a:latin typeface="Times New Roman" pitchFamily="18" charset="0"/>
                <a:cs typeface="Times New Roman" pitchFamily="18" charset="0"/>
              </a:rPr>
              <a:t>талдау</a:t>
            </a:r>
            <a:r>
              <a:rPr lang="kk-KZ" dirty="0" smtClean="0">
                <a:latin typeface="Times New Roman" pitchFamily="18" charset="0"/>
                <a:cs typeface="Times New Roman" pitchFamily="18" charset="0"/>
              </a:rPr>
              <a:t> негізінде анықтаудан тұрады. Есеп кезеңінде тұрақты түрдегі өсу немесе төмендеу</a:t>
            </a:r>
            <a:r>
              <a:rPr lang="be-BY" dirty="0" smtClean="0">
                <a:latin typeface="Times New Roman" pitchFamily="18" charset="0"/>
                <a:cs typeface="Times New Roman" pitchFamily="18" charset="0"/>
              </a:rPr>
              <a:t>ді</a:t>
            </a:r>
            <a:r>
              <a:rPr lang="kk-KZ" dirty="0" smtClean="0">
                <a:latin typeface="Times New Roman" pitchFamily="18" charset="0"/>
                <a:cs typeface="Times New Roman" pitchFamily="18" charset="0"/>
              </a:rPr>
              <a:t> түзету жетістіктер</a:t>
            </a:r>
            <a:r>
              <a:rPr lang="be-BY" dirty="0" smtClean="0">
                <a:latin typeface="Times New Roman" pitchFamily="18" charset="0"/>
                <a:cs typeface="Times New Roman" pitchFamily="18" charset="0"/>
              </a:rPr>
              <a:t>і </a:t>
            </a:r>
            <a:r>
              <a:rPr lang="kk-KZ" dirty="0" smtClean="0">
                <a:latin typeface="Times New Roman" pitchFamily="18" charset="0"/>
                <a:cs typeface="Times New Roman" pitchFamily="18" charset="0"/>
              </a:rPr>
              <a:t>негізінде жүргізі</a:t>
            </a:r>
            <a:r>
              <a:rPr lang="be-BY" dirty="0" smtClean="0">
                <a:latin typeface="Times New Roman" pitchFamily="18" charset="0"/>
                <a:cs typeface="Times New Roman" pitchFamily="18" charset="0"/>
              </a:rPr>
              <a:t>ле</a:t>
            </a:r>
            <a:r>
              <a:rPr lang="kk-KZ" dirty="0" smtClean="0">
                <a:latin typeface="Times New Roman" pitchFamily="18" charset="0"/>
                <a:cs typeface="Times New Roman" pitchFamily="18" charset="0"/>
              </a:rPr>
              <a:t>ді.</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7859216" cy="5547016"/>
          </a:xfrm>
        </p:spPr>
        <p:txBody>
          <a:bodyPr/>
          <a:lstStyle/>
          <a:p>
            <a:pPr algn="just"/>
            <a:r>
              <a:rPr lang="kk-KZ" dirty="0" smtClean="0">
                <a:latin typeface="Times New Roman" pitchFamily="18" charset="0"/>
                <a:cs typeface="Times New Roman" pitchFamily="18" charset="0"/>
              </a:rPr>
              <a:t>Кең тараған әдістердің бірі ретінде </a:t>
            </a:r>
            <a:r>
              <a:rPr lang="kk-KZ" b="1" dirty="0" smtClean="0">
                <a:solidFill>
                  <a:srgbClr val="FF0000"/>
                </a:solidFill>
                <a:latin typeface="Times New Roman" pitchFamily="18" charset="0"/>
                <a:cs typeface="Times New Roman" pitchFamily="18" charset="0"/>
              </a:rPr>
              <a:t>нормативтік әдіс</a:t>
            </a:r>
            <a:r>
              <a:rPr lang="kk-KZ" dirty="0" smtClean="0">
                <a:latin typeface="Times New Roman" pitchFamily="18" charset="0"/>
                <a:cs typeface="Times New Roman" pitchFamily="18" charset="0"/>
              </a:rPr>
              <a:t>, жоспарлық қаржылық көрсеткіштер бекітілген норма мен нормативтік актілер негізінде жүргізіледі.</a:t>
            </a:r>
            <a:endParaRPr lang="ru-RU" dirty="0" smtClean="0">
              <a:latin typeface="Times New Roman" pitchFamily="18" charset="0"/>
              <a:cs typeface="Times New Roman" pitchFamily="18" charset="0"/>
            </a:endParaRPr>
          </a:p>
          <a:p>
            <a:pPr marL="0" indent="0">
              <a:buNone/>
            </a:pPr>
            <a:endParaRPr lang="ru-RU" dirty="0" smtClean="0"/>
          </a:p>
          <a:p>
            <a:pPr algn="just"/>
            <a:r>
              <a:rPr lang="kk-KZ" dirty="0" smtClean="0">
                <a:latin typeface="Times New Roman" pitchFamily="18" charset="0"/>
                <a:cs typeface="Times New Roman" pitchFamily="18" charset="0"/>
              </a:rPr>
              <a:t>Осы айтылған екі негізгі әдістен басқы болжауды кең орын алған </a:t>
            </a:r>
            <a:r>
              <a:rPr lang="kk-KZ" b="1" dirty="0" smtClean="0">
                <a:solidFill>
                  <a:srgbClr val="FF0000"/>
                </a:solidFill>
                <a:latin typeface="Times New Roman" pitchFamily="18" charset="0"/>
                <a:cs typeface="Times New Roman" pitchFamily="18" charset="0"/>
              </a:rPr>
              <a:t>баланстық әдіс </a:t>
            </a:r>
            <a:r>
              <a:rPr lang="kk-KZ" dirty="0" smtClean="0">
                <a:latin typeface="Times New Roman" pitchFamily="18" charset="0"/>
                <a:cs typeface="Times New Roman" pitchFamily="18" charset="0"/>
              </a:rPr>
              <a:t>болып табылады. Сондай – ақ, программалық – мақсаттық әдіс және кең түде қолданылатын экономикалық – математикалық модел</a:t>
            </a:r>
            <a:r>
              <a:rPr lang="be-BY" dirty="0" smtClean="0">
                <a:latin typeface="Times New Roman" pitchFamily="18" charset="0"/>
                <a:cs typeface="Times New Roman" pitchFamily="18" charset="0"/>
              </a:rPr>
              <a:t>деу</a:t>
            </a:r>
            <a:r>
              <a:rPr lang="kk-KZ" dirty="0" smtClean="0">
                <a:latin typeface="Times New Roman" pitchFamily="18" charset="0"/>
                <a:cs typeface="Times New Roman" pitchFamily="18" charset="0"/>
              </a:rPr>
              <a:t> әдісі.</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rgbClr val="FF0000"/>
                </a:solidFill>
              </a:rPr>
              <a:t>Баланстық әдіс</a:t>
            </a:r>
            <a:endParaRPr lang="ru-RU" dirty="0">
              <a:solidFill>
                <a:srgbClr val="FF0000"/>
              </a:solidFill>
            </a:endParaRPr>
          </a:p>
        </p:txBody>
      </p:sp>
      <p:sp>
        <p:nvSpPr>
          <p:cNvPr id="3" name="Содержимое 2"/>
          <p:cNvSpPr>
            <a:spLocks noGrp="1"/>
          </p:cNvSpPr>
          <p:nvPr>
            <p:ph idx="1"/>
          </p:nvPr>
        </p:nvSpPr>
        <p:spPr/>
        <p:txBody>
          <a:bodyPr/>
          <a:lstStyle/>
          <a:p>
            <a:pPr algn="just"/>
            <a:r>
              <a:rPr lang="kk-KZ" dirty="0" smtClean="0">
                <a:latin typeface="Times New Roman" pitchFamily="18" charset="0"/>
                <a:cs typeface="Times New Roman" pitchFamily="18" charset="0"/>
              </a:rPr>
              <a:t>Баланстық әдіс шығыс пен қаржылық көрсеткіштер жоспарында өзара құрылымдағы қайнар көздерімен келісімдік түрде жүргізіледі және де өндірістік және қаржылық көрсеткіштер. Қаржылық баланстың талаптарын сақтау өнеркәсіптен экономиканың барлық салаларын бүкілдей дерлік қамтып, табыстар мен шығындардың арасындағы қарама-қайшылықтарды алдын-ала ескертуге мүмкіншілік туғызады.</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solidFill>
                  <a:srgbClr val="FF0000"/>
                </a:solidFill>
              </a:rPr>
              <a:t>Бағдарламалық – мақсаттық әдіс</a:t>
            </a:r>
            <a:endParaRPr lang="ru-RU" dirty="0">
              <a:solidFill>
                <a:srgbClr val="FF0000"/>
              </a:solidFill>
            </a:endParaRPr>
          </a:p>
        </p:txBody>
      </p:sp>
      <p:sp>
        <p:nvSpPr>
          <p:cNvPr id="3" name="Содержимое 2"/>
          <p:cNvSpPr>
            <a:spLocks noGrp="1"/>
          </p:cNvSpPr>
          <p:nvPr>
            <p:ph idx="1"/>
          </p:nvPr>
        </p:nvSpPr>
        <p:spPr/>
        <p:txBody>
          <a:bodyPr/>
          <a:lstStyle/>
          <a:p>
            <a:pPr algn="just"/>
            <a:r>
              <a:rPr lang="kk-KZ" dirty="0" smtClean="0">
                <a:latin typeface="Times New Roman" pitchFamily="18" charset="0"/>
                <a:cs typeface="Times New Roman" pitchFamily="18" charset="0"/>
              </a:rPr>
              <a:t>Бағдарламалық – мақсаттық әдіс қаржылық болжаудың ғылыми-техникалық бағдарламасы  негізіндегі әдістердің бірі ретінде нарық жағдайын дамыту, яғни әр түрлі деңгейде жүзеге асырылады, есептің әр түрлі варианттылығы экономика – математикалық әдістің қолданылуы кең түрде жүргізілуін қолайлы шешімдердің таңдауына әкелуін айқындайды.</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7571184" cy="5547016"/>
          </a:xfrm>
        </p:spPr>
        <p:txBody>
          <a:bodyPr>
            <a:normAutofit/>
          </a:bodyPr>
          <a:lstStyle/>
          <a:p>
            <a:pPr algn="just"/>
            <a:r>
              <a:rPr lang="kk-KZ" dirty="0" smtClean="0">
                <a:latin typeface="Times New Roman" pitchFamily="18" charset="0"/>
                <a:cs typeface="Times New Roman" pitchFamily="18" charset="0"/>
              </a:rPr>
              <a:t>Департамен</a:t>
            </a:r>
            <a:r>
              <a:rPr lang="be-BY" dirty="0" smtClean="0">
                <a:latin typeface="Times New Roman" pitchFamily="18" charset="0"/>
                <a:cs typeface="Times New Roman" pitchFamily="18" charset="0"/>
              </a:rPr>
              <a:t>т</a:t>
            </a:r>
            <a:r>
              <a:rPr lang="kk-KZ" dirty="0" smtClean="0">
                <a:latin typeface="Times New Roman" pitchFamily="18" charset="0"/>
                <a:cs typeface="Times New Roman" pitchFamily="18" charset="0"/>
              </a:rPr>
              <a:t> барлық табыс түрі бойынша бір жылға болжау жасауға міндетті. Департамент табыс бойынша болжау жасауда барлық ұйымдардан, соның ішінде министрліктерден ақпараттар мен мәліметтер жинайды (мысалы, депортамент бюджетінен) және басқа да (транспорт </a:t>
            </a:r>
            <a:r>
              <a:rPr lang="be-BY" dirty="0" smtClean="0">
                <a:latin typeface="Times New Roman" pitchFamily="18" charset="0"/>
                <a:cs typeface="Times New Roman" pitchFamily="18" charset="0"/>
              </a:rPr>
              <a:t>М</a:t>
            </a:r>
            <a:r>
              <a:rPr lang="kk-KZ" dirty="0" smtClean="0">
                <a:latin typeface="Times New Roman" pitchFamily="18" charset="0"/>
                <a:cs typeface="Times New Roman" pitchFamily="18" charset="0"/>
              </a:rPr>
              <a:t>инистрлігі, экономика </a:t>
            </a:r>
            <a:r>
              <a:rPr lang="be-BY" dirty="0" smtClean="0">
                <a:latin typeface="Times New Roman" pitchFamily="18" charset="0"/>
                <a:cs typeface="Times New Roman" pitchFamily="18" charset="0"/>
              </a:rPr>
              <a:t>М</a:t>
            </a:r>
            <a:r>
              <a:rPr lang="kk-KZ" dirty="0" smtClean="0">
                <a:latin typeface="Times New Roman" pitchFamily="18" charset="0"/>
                <a:cs typeface="Times New Roman" pitchFamily="18" charset="0"/>
              </a:rPr>
              <a:t>инистрлігі). Қаржы </a:t>
            </a:r>
            <a:r>
              <a:rPr lang="be-BY" dirty="0" smtClean="0">
                <a:latin typeface="Times New Roman" pitchFamily="18" charset="0"/>
                <a:cs typeface="Times New Roman" pitchFamily="18" charset="0"/>
              </a:rPr>
              <a:t>М</a:t>
            </a:r>
            <a:r>
              <a:rPr lang="kk-KZ" dirty="0" smtClean="0">
                <a:latin typeface="Times New Roman" pitchFamily="18" charset="0"/>
                <a:cs typeface="Times New Roman" pitchFamily="18" charset="0"/>
              </a:rPr>
              <a:t>инистрлігінің табысын болжау әдісі, өте кең, яғни жан-жақтылы.</a:t>
            </a:r>
          </a:p>
          <a:p>
            <a:pPr algn="just"/>
            <a:r>
              <a:rPr lang="kk-KZ" dirty="0" smtClean="0">
                <a:latin typeface="Times New Roman" pitchFamily="18" charset="0"/>
                <a:cs typeface="Times New Roman" pitchFamily="18" charset="0"/>
              </a:rPr>
              <a:t> Салық </a:t>
            </a:r>
            <a:r>
              <a:rPr lang="be-BY" dirty="0" smtClean="0">
                <a:latin typeface="Times New Roman" pitchFamily="18" charset="0"/>
                <a:cs typeface="Times New Roman" pitchFamily="18" charset="0"/>
              </a:rPr>
              <a:t>К</a:t>
            </a:r>
            <a:r>
              <a:rPr lang="kk-KZ" dirty="0" smtClean="0">
                <a:latin typeface="Times New Roman" pitchFamily="18" charset="0"/>
                <a:cs typeface="Times New Roman" pitchFamily="18" charset="0"/>
              </a:rPr>
              <a:t>одексіндегі және бүкіл мемлекеттің қаржы саясатында болған өзгерістер есепке алынады.</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dirty="0" smtClean="0">
                <a:latin typeface="Times New Roman" pitchFamily="18" charset="0"/>
                <a:cs typeface="Times New Roman" pitchFamily="18" charset="0"/>
              </a:rPr>
              <a:t>Болжауды құру әдістемесінде негізінен қаржы министрлігінде қолданылуы салыстырмалы түрде қарапайымдылыққа ие және де келесі түрде бекітіледі. Әр бір салық түріне байланысты орталықтандырылған сандық көрсеткіштер, өзгертілмеген өткен жылдың болжаудың жалпы сапасы, яғни жалпы және ішкі өнімге тиесілігі.</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7239000" cy="5547016"/>
          </a:xfrm>
        </p:spPr>
        <p:txBody>
          <a:bodyPr>
            <a:normAutofit fontScale="92500" lnSpcReduction="10000"/>
          </a:bodyPr>
          <a:lstStyle/>
          <a:p>
            <a:pPr algn="just"/>
            <a:r>
              <a:rPr lang="kk-KZ" dirty="0" smtClean="0">
                <a:latin typeface="Times New Roman" pitchFamily="18" charset="0"/>
                <a:cs typeface="Times New Roman" pitchFamily="18" charset="0"/>
              </a:rPr>
              <a:t>Сонымен өткен жылдың табысы ЖІӨ өсуімен бірге ұлғаяды және ақпараттық </a:t>
            </a:r>
            <a:r>
              <a:rPr lang="be-BY" dirty="0" smtClean="0">
                <a:latin typeface="Times New Roman" pitchFamily="18" charset="0"/>
                <a:cs typeface="Times New Roman" pitchFamily="18" charset="0"/>
              </a:rPr>
              <a:t>ө</a:t>
            </a:r>
            <a:r>
              <a:rPr lang="kk-KZ" dirty="0" smtClean="0">
                <a:latin typeface="Times New Roman" pitchFamily="18" charset="0"/>
                <a:cs typeface="Times New Roman" pitchFamily="18" charset="0"/>
              </a:rPr>
              <a:t>згерістер негізінде</a:t>
            </a:r>
            <a:r>
              <a:rPr lang="be-BY" dirty="0" smtClean="0">
                <a:latin typeface="Times New Roman" pitchFamily="18" charset="0"/>
                <a:cs typeface="Times New Roman" pitchFamily="18" charset="0"/>
              </a:rPr>
              <a:t> жүргізіледі</a:t>
            </a:r>
            <a:r>
              <a:rPr lang="kk-KZ"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Бюджеттің </a:t>
            </a:r>
            <a:r>
              <a:rPr lang="kk-KZ" dirty="0" smtClean="0">
                <a:latin typeface="Times New Roman" pitchFamily="18" charset="0"/>
                <a:cs typeface="Times New Roman" pitchFamily="18" charset="0"/>
              </a:rPr>
              <a:t>табыс бөлімін қалыптастырудың көптеген проблемалары бар, оны шешу көбіне-көп салықтық жүйенің жағдайына байланысты. </a:t>
            </a:r>
            <a:endParaRPr lang="en-US"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Кәсіпорындардың </a:t>
            </a:r>
            <a:r>
              <a:rPr lang="kk-KZ" dirty="0" smtClean="0">
                <a:latin typeface="Times New Roman" pitchFamily="18" charset="0"/>
                <a:cs typeface="Times New Roman" pitchFamily="18" charset="0"/>
              </a:rPr>
              <a:t>қаржылық жағдайын жиі күрделендіретін, салық заңдылығының үнемі өзгеруі, өндіріс үрдісін тұрақсыздандырып, оған жағымсыз әсер етеді. </a:t>
            </a:r>
            <a:endParaRPr lang="en-US"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Керісінше</a:t>
            </a:r>
            <a:r>
              <a:rPr lang="kk-KZ" dirty="0" smtClean="0">
                <a:latin typeface="Times New Roman" pitchFamily="18" charset="0"/>
                <a:cs typeface="Times New Roman" pitchFamily="18" charset="0"/>
              </a:rPr>
              <a:t>, салық төлеушілердің өз қызметінің қаржылық нәтижелерін болжауға мүмкіндік беретін,  тұрақты салық заңдылығы өндірістің тұрақтануына, инвестициялық қызметтің дамуына мүмкіндік береді.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7427168" cy="5547016"/>
          </a:xfrm>
        </p:spPr>
        <p:txBody>
          <a:bodyPr/>
          <a:lstStyle/>
          <a:p>
            <a:pPr algn="just"/>
            <a:r>
              <a:rPr lang="kk-KZ" dirty="0" smtClean="0">
                <a:latin typeface="Times New Roman" panose="02020603050405020304" pitchFamily="18" charset="0"/>
                <a:cs typeface="Times New Roman" panose="02020603050405020304" pitchFamily="18" charset="0"/>
              </a:rPr>
              <a:t>Осы уақытқа дейін жыл сайын баланстандырылған бюджет – қаржы саясатының мақсаты болып саналады. Олар тұрақты ұлттық экономиканың дамуын қамтамасыз етеді. </a:t>
            </a:r>
            <a:endParaRPr lang="en-US"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Бірақ</a:t>
            </a:r>
            <a:r>
              <a:rPr lang="kk-KZ" dirty="0" smtClean="0">
                <a:latin typeface="Times New Roman" panose="02020603050405020304" pitchFamily="18" charset="0"/>
                <a:cs typeface="Times New Roman" panose="02020603050405020304" pitchFamily="18" charset="0"/>
              </a:rPr>
              <a:t>, бұл мәселені жан-жақты талқылауда, мұндай бюджет жағдайы, антициклды, тұрақтандыратын бағыты бар, мемлекеттің фискалды саясатының тиімділігін  біршама азайтады немесе шектейді</a:t>
            </a:r>
            <a:r>
              <a:rPr lang="kk-K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Келесі логикалық тізбекті қарастырайық: </a:t>
            </a: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dirty="0" smtClean="0"/>
              <a:t>Мысалы экономика ұзақ мерзімді жұмыссыздыққа ұшырайды. Тұрғындардың табысы кемиді. Ондай жағдайда салық түсімі қысқарады. </a:t>
            </a:r>
          </a:p>
          <a:p>
            <a:pPr algn="just"/>
            <a:r>
              <a:rPr lang="kk-KZ" dirty="0" smtClean="0"/>
              <a:t>Бюджетті жедел теңестіруде ұмтылып, үкімет не салық ставкасын өсіру керек, немесе мемлекет шығынын азайту қажет немесе,   ұтымды қорытындыға жету үшін, осы екі шараларды қатар қолдану жөн. </a:t>
            </a:r>
            <a:endParaRPr lang="ru-RU" dirty="0" smtClean="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7239000" cy="5547016"/>
          </a:xfrm>
        </p:spPr>
        <p:txBody>
          <a:bodyPr/>
          <a:lstStyle/>
          <a:p>
            <a:pPr algn="just"/>
            <a:r>
              <a:rPr lang="kk-KZ" dirty="0" smtClean="0">
                <a:latin typeface="Times New Roman" pitchFamily="18" charset="0"/>
                <a:cs typeface="Times New Roman" pitchFamily="18" charset="0"/>
              </a:rPr>
              <a:t>Инфляция жағдайында, ақша пайдасының арттыру кезінде автоматты түрде салық түсімі жоғарылайды. </a:t>
            </a:r>
            <a:endParaRPr lang="en-US"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Осы </a:t>
            </a:r>
            <a:r>
              <a:rPr lang="kk-KZ" dirty="0" smtClean="0">
                <a:latin typeface="Times New Roman" pitchFamily="18" charset="0"/>
                <a:cs typeface="Times New Roman" pitchFamily="18" charset="0"/>
              </a:rPr>
              <a:t>профицитті  болдырмау үшін мемлекет келесі шараларды іске асыру керек: </a:t>
            </a:r>
            <a:endParaRPr lang="en-US"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салық </a:t>
            </a:r>
            <a:r>
              <a:rPr lang="kk-KZ" dirty="0" smtClean="0">
                <a:latin typeface="Times New Roman" pitchFamily="18" charset="0"/>
                <a:cs typeface="Times New Roman" pitchFamily="18" charset="0"/>
              </a:rPr>
              <a:t>ставкасын төмендету немесе үкіметтік шығындарын көбейту немесе осы шараларды қатар қолдану қажет. Осының салдарынан инфляция күшейеді.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b="1" dirty="0" smtClean="0">
                <a:latin typeface="Times New Roman" pitchFamily="18" charset="0"/>
                <a:cs typeface="Times New Roman" pitchFamily="18" charset="0"/>
              </a:rPr>
              <a:t>Лекция мақсаты: </a:t>
            </a:r>
            <a:r>
              <a:rPr lang="kk-KZ" dirty="0" smtClean="0">
                <a:latin typeface="Times New Roman" pitchFamily="18" charset="0"/>
                <a:cs typeface="Times New Roman" pitchFamily="18" charset="0"/>
              </a:rPr>
              <a:t>Қазақстан Республикасында мемлекеттік салық менеджментін ұйымдастыру туралы  оқыптып  толық жеткізе білу.</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dirty="0" smtClean="0">
                <a:latin typeface="Times New Roman" pitchFamily="18" charset="0"/>
                <a:cs typeface="Times New Roman" pitchFamily="18" charset="0"/>
              </a:rPr>
              <a:t>Бюджет саясатының екі тұжырымы бар. Ол бойынша, бюджет жыл сайын емес және экономикалық цикл кезінде теңестіріліп отыру қажет. Берілген тұжырым, үкімет антициклдық әсерді жүзеге асырады және бір мезгілде бюджетті теңестіруге ұмтылады. Негізі осы тұжырым өте қолайлы. </a:t>
            </a:r>
            <a:endParaRPr lang="ru-RU"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7787208" cy="5907056"/>
          </a:xfrm>
        </p:spPr>
        <p:txBody>
          <a:bodyPr>
            <a:normAutofit/>
          </a:bodyPr>
          <a:lstStyle/>
          <a:p>
            <a:r>
              <a:rPr lang="kk-KZ" dirty="0" smtClean="0">
                <a:latin typeface="Times New Roman" pitchFamily="18" charset="0"/>
                <a:cs typeface="Times New Roman" pitchFamily="18" charset="0"/>
              </a:rPr>
              <a:t>Өндірістің кемуіне қарсы тұру үшін, үкімет салықты төмендетеді, сонымен қатар мемлекетік шығынды ұлғайтады. Яғни, мемлекет өз еркімен уақытша бюджет тапшылығына барады. </a:t>
            </a:r>
          </a:p>
          <a:p>
            <a:r>
              <a:rPr lang="kk-KZ" dirty="0" smtClean="0">
                <a:latin typeface="Times New Roman" pitchFamily="18" charset="0"/>
                <a:cs typeface="Times New Roman" pitchFamily="18" charset="0"/>
              </a:rPr>
              <a:t>Бұдан туындаған бюджеттің жағымды сальдосы құлдырау кезінде туындаған, тапшылықты жабуға жұмсалады. Осылайша, үкімет жағымды антициклды саясат жүргізе отырып, біруақытта бюджеттің тепе-теңдігіне қол жеткізеді, бірақ міндетті түрде жыл сайын емес, мүмкін бірнеше жыл болуы.</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қатынастары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саласындағы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мамандардың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көзқарастарын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салыстырмалы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жетілдірудің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тұжырымдамалық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тәсілдерінің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топтамасын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24754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7239000" cy="5547016"/>
          </a:xfrm>
        </p:spPr>
        <p:txBody>
          <a:bodyPr>
            <a:normAutofit fontScale="85000" lnSpcReduction="10000"/>
          </a:bodyPr>
          <a:lstStyle/>
          <a:p>
            <a:pPr algn="just"/>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қызметтердің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базасын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жақсарту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компьютерлендіру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түсімдерінің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мониторингінің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жалпыұлттық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автоматтандырылған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жинау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технологиясын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жетілдіру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тексерулерді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шараларға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шамадан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назар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аударумен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ұйымдастырушылық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бақылау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салық</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салу </a:t>
            </a:r>
            <a:r>
              <a:rPr lang="ru-RU" dirty="0" err="1">
                <a:latin typeface="Times New Roman" panose="02020603050405020304" pitchFamily="18" charset="0"/>
                <a:cs typeface="Times New Roman" panose="02020603050405020304" pitchFamily="18" charset="0"/>
              </a:rPr>
              <a:t>түрлерінің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әдіснамалық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негізделуіне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міндетті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төлемдердің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арақатынасына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салынатын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базаны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кеңейту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айқындауға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енгізудің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орындылығын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анықтауға</a:t>
            </a:r>
            <a:r>
              <a:rPr lang="ru-RU" dirty="0">
                <a:latin typeface="Times New Roman" panose="02020603050405020304" pitchFamily="18" charset="0"/>
                <a:cs typeface="Times New Roman" panose="02020603050405020304" pitchFamily="18" charset="0"/>
              </a:rPr>
              <a:t> баса </a:t>
            </a:r>
            <a:r>
              <a:rPr lang="ru-RU" dirty="0" err="1">
                <a:latin typeface="Times New Roman" panose="02020603050405020304" pitchFamily="18" charset="0"/>
                <a:cs typeface="Times New Roman" panose="02020603050405020304" pitchFamily="18" charset="0"/>
              </a:rPr>
              <a:t>назар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аударылатын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ұйымдастырушылық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әдістемелік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түсімдерінің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деңгейдегі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бюджетке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негіздейтін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жеңілдіктер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преференциялар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т.б</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04971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algn="just"/>
            <a:r>
              <a:rPr lang="ru-RU" dirty="0" err="1">
                <a:latin typeface="Times New Roman" panose="02020603050405020304" pitchFamily="18" charset="0"/>
                <a:cs typeface="Times New Roman" panose="02020603050405020304" pitchFamily="18" charset="0"/>
              </a:rPr>
              <a:t>әлеуметтік-экономикалық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көзқарас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әлеуметтік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әділеттілігі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қарапайым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құқықтарын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қорғау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маңызды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бағытты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қолдаушылар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жүктемесінің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төмендеуі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жеңілдіктерді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мәселелеріне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көңіл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кедейлер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депрессияға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ұшыраған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аумағына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жүктемесін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төмендету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еркін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кәсіпкерлік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өтпелі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экономикасы</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елдерде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әсіресе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белсенді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дамыған</a:t>
            </a:r>
            <a:r>
              <a:rPr lang="ru-RU" dirty="0">
                <a:latin typeface="Times New Roman" panose="02020603050405020304" pitchFamily="18" charset="0"/>
                <a:cs typeface="Times New Roman" panose="02020603050405020304" pitchFamily="18" charset="0"/>
              </a:rPr>
              <a:t>);</a:t>
            </a:r>
          </a:p>
          <a:p>
            <a:pPr algn="just"/>
            <a:r>
              <a:rPr lang="ru-RU" dirty="0" err="1">
                <a:latin typeface="Times New Roman" panose="02020603050405020304" pitchFamily="18" charset="0"/>
                <a:cs typeface="Times New Roman" panose="02020603050405020304" pitchFamily="18" charset="0"/>
              </a:rPr>
              <a:t>кешенді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стратегиялық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ұлттық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нарықтық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мемлекеттік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реттеудің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жетекші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мемлекеттік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негіздемесімен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дамытудың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әдістемесін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тырысумен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бағыт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одақтар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шеңберінде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мемлекеттік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деңгейде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қалыптастыру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аясын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кеңейтеді</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873766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980728"/>
            <a:ext cx="7239000" cy="4846320"/>
          </a:xfrm>
        </p:spPr>
        <p:txBody>
          <a:bodyPr>
            <a:normAutofit fontScale="85000" lnSpcReduction="10000"/>
          </a:bodyPr>
          <a:lstStyle/>
          <a:p>
            <a:pPr marL="0" indent="0" algn="just">
              <a:buNone/>
            </a:pPr>
            <a:r>
              <a:rPr lang="ru-RU" dirty="0" err="1">
                <a:latin typeface="Times New Roman" panose="02020603050405020304" pitchFamily="18" charset="0"/>
                <a:cs typeface="Times New Roman" panose="02020603050405020304" pitchFamily="18" charset="0"/>
              </a:rPr>
              <a:t>Неғұрлым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жетілдірілген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механизмнің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мемлекеттің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заңнамалық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актілерінің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арсеналының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құқықтық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нормаларымен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реттелетін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өзара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әрекеттесетін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қаржылық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бюджеттік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қызмет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реформалаумен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олар</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кезекте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құқықтық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субъектілерінің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болжамды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міндеттемелері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екіншіден</a:t>
            </a:r>
            <a:r>
              <a:rPr lang="ru-RU" dirty="0">
                <a:latin typeface="Times New Roman" panose="02020603050405020304" pitchFamily="18" charset="0"/>
                <a:cs typeface="Times New Roman" panose="02020603050405020304" pitchFamily="18" charset="0"/>
              </a:rPr>
              <a:t>, ел </a:t>
            </a:r>
            <a:r>
              <a:rPr lang="ru-RU" dirty="0" err="1">
                <a:latin typeface="Times New Roman" panose="02020603050405020304" pitchFamily="18" charset="0"/>
                <a:cs typeface="Times New Roman" panose="02020603050405020304" pitchFamily="18" charset="0"/>
              </a:rPr>
              <a:t>бюджетін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ағымдағы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ынталандырушы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араласудың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ғылыми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шараларын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реттеу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үшіншіден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заңнамасының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нормалары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бұзылған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санкциялық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бақылау</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55540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003232" cy="5475008"/>
          </a:xfrm>
        </p:spPr>
        <p:txBody>
          <a:bodyPr/>
          <a:lstStyle/>
          <a:p>
            <a:pPr>
              <a:buNone/>
            </a:pPr>
            <a:r>
              <a:rPr lang="kk-KZ" b="1" dirty="0" smtClean="0">
                <a:latin typeface="Times New Roman" pitchFamily="18" charset="0"/>
                <a:cs typeface="Times New Roman" pitchFamily="18" charset="0"/>
              </a:rPr>
              <a:t>             Лекция  сұрақтары:</a:t>
            </a:r>
            <a:endParaRPr lang="ru-RU"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1Мемлекеттік басқару жүйесіндегі салық менеджменті</a:t>
            </a:r>
            <a:endParaRPr lang="ru-RU"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2.Қазақстандағы салық менеджментінің қызмет етуін құрылу процессі</a:t>
            </a:r>
            <a:endParaRPr lang="ru-RU"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3.Қазақстандағы салық менеджментінің қызмет етуінің құрылу процессі.</a:t>
            </a:r>
            <a:endParaRPr lang="ru-RU"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4.Салық қызметі компоненттерін автоматтанды-рудың ақпараттық үлгісі.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7239000" cy="4752528"/>
          </a:xfrm>
        </p:spPr>
        <p:txBody>
          <a:bodyPr>
            <a:normAutofit/>
          </a:bodyPr>
          <a:lstStyle/>
          <a:p>
            <a:pPr algn="just"/>
            <a:r>
              <a:rPr lang="ru-RU" b="1" dirty="0" err="1">
                <a:solidFill>
                  <a:srgbClr val="FF0000"/>
                </a:solidFill>
                <a:latin typeface="Times New Roman" panose="02020603050405020304" pitchFamily="18" charset="0"/>
                <a:cs typeface="Times New Roman" panose="02020603050405020304" pitchFamily="18" charset="0"/>
              </a:rPr>
              <a:t>Салық</a:t>
            </a:r>
            <a:r>
              <a:rPr lang="ru-RU" b="1" dirty="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менеджменті</a:t>
            </a:r>
            <a:r>
              <a:rPr lang="ru-RU" b="1"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механизмін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Басқару</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тұжырымдамасының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мазмұнын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тәсілдерді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ескере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менеджментті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төлеуші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өздерінің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өндірістік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мүмкіндіктерін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асыратын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макроэкономикалық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асыратын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менеджмент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385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5381536"/>
              </p:ext>
            </p:extLst>
          </p:nvPr>
        </p:nvGraphicFramePr>
        <p:xfrm>
          <a:off x="762000" y="685800"/>
          <a:ext cx="7543800" cy="5191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633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7239000" cy="5619024"/>
          </a:xfrm>
        </p:spPr>
        <p:txBody>
          <a:bodyPr>
            <a:normAutofit/>
          </a:bodyPr>
          <a:lstStyle/>
          <a:p>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механизмі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тұжырымдаманы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экономикалық</a:t>
            </a:r>
            <a:r>
              <a:rPr lang="ru-RU" dirty="0">
                <a:latin typeface="Times New Roman" panose="02020603050405020304" pitchFamily="18" charset="0"/>
                <a:cs typeface="Times New Roman" panose="02020603050405020304" pitchFamily="18" charset="0"/>
              </a:rPr>
              <a:t> категория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түсіндіретін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теориясының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саласы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тергеуші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әлеуметтендіру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ұлттық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табыстың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басқарудың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объективті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өндіріс</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Сол</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дамитын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қатынастардың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салықтық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жоспарлау</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реттеу</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салықтық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бақылау</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29954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2700" dirty="0" smtClean="0">
                <a:latin typeface="Times New Roman" pitchFamily="18" charset="0"/>
                <a:cs typeface="Times New Roman" pitchFamily="18" charset="0"/>
              </a:rPr>
              <a:t>Салықты жоспарлауды ұйымдастыру төмендегілерден құралады:</a:t>
            </a:r>
            <a:r>
              <a:rPr lang="ru-RU" dirty="0" smtClean="0"/>
              <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lgn="just"/>
            <a:r>
              <a:rPr lang="kk-KZ" dirty="0" smtClean="0">
                <a:latin typeface="Times New Roman" pitchFamily="18" charset="0"/>
                <a:cs typeface="Times New Roman" pitchFamily="18" charset="0"/>
              </a:rPr>
              <a:t>ұйымның қаржы-шаруашылық қызметтерін алдын-ала талдаудан салықты жоспарлаудың біршама перспективалы бағыттарын айқындау мақсатында          әрекеттегі заңнаманы зерттеуден, </a:t>
            </a:r>
          </a:p>
          <a:p>
            <a:pPr algn="just"/>
            <a:r>
              <a:rPr lang="kk-KZ" dirty="0" smtClean="0">
                <a:latin typeface="Times New Roman" pitchFamily="18" charset="0"/>
                <a:cs typeface="Times New Roman" pitchFamily="18" charset="0"/>
              </a:rPr>
              <a:t>нақты бір салық төлеушінің салық проблемаларын зерттеуден және талдаудан нақты бір қызмет түрлеріндегі серіктестер мен бәсекелестерге салық салуды кемелдендіру схемаларын зерттеуден, </a:t>
            </a:r>
          </a:p>
          <a:p>
            <a:pPr algn="just"/>
            <a:r>
              <a:rPr lang="kk-KZ" dirty="0" smtClean="0">
                <a:latin typeface="Times New Roman" pitchFamily="18" charset="0"/>
                <a:cs typeface="Times New Roman" pitchFamily="18" charset="0"/>
              </a:rPr>
              <a:t>және сонымен қатар, кәсіпорындағы ең тиімді салық салу тәсілдерін қолданудан.</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kk-KZ" dirty="0" smtClean="0">
                <a:latin typeface="Times New Roman" panose="02020603050405020304" pitchFamily="18" charset="0"/>
                <a:cs typeface="Times New Roman" panose="02020603050405020304" pitchFamily="18" charset="0"/>
              </a:rPr>
              <a:t>Кәсіпорынға салық салуды кемелдендіру, нақты бір қызмет түріне қатысты немесе белгілі бір ұйымдастыру-құқықтық формасына қатысты салықтарды азайтудың жекелеген схемаларын әзірлеу салық төлемдерін қысқартуға мүмкіндік береді.</a:t>
            </a: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r>
              <a:rPr lang="kk-KZ" dirty="0" smtClean="0">
                <a:latin typeface="Times New Roman" pitchFamily="18" charset="0"/>
                <a:cs typeface="Times New Roman" pitchFamily="18" charset="0"/>
              </a:rPr>
              <a:t>     Салықты жоспарлау бизнесті ұйымдастыру сатысында тиімдірек болып келеді, себебі, ұйымдастыру-құқықтық формасын, кәсіпорынды тіркеу орнын таңдауға, кәсіпорынның ұйымдастыру құрылымын әзірлеуге алдын-ала өте ақыл тоқтата отырып кіріскен тиімді болады. </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468</TotalTime>
  <Words>1240</Words>
  <Application>Microsoft Office PowerPoint</Application>
  <PresentationFormat>Экран (4:3)</PresentationFormat>
  <Paragraphs>57</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Изящная</vt:lpstr>
      <vt:lpstr>Тақырып 2.  Қазақстан Республикасында мемлекеттік салық менеджментін ұйымдастыру</vt:lpstr>
      <vt:lpstr>Презентация PowerPoint</vt:lpstr>
      <vt:lpstr>Презентация PowerPoint</vt:lpstr>
      <vt:lpstr>Презентация PowerPoint</vt:lpstr>
      <vt:lpstr>Презентация PowerPoint</vt:lpstr>
      <vt:lpstr>Презентация PowerPoint</vt:lpstr>
      <vt:lpstr>Салықты жоспарлауды ұйымдастыру төмендегілерден құралады: </vt:lpstr>
      <vt:lpstr>Презентация PowerPoint</vt:lpstr>
      <vt:lpstr>Презентация PowerPoint</vt:lpstr>
      <vt:lpstr>Қаржылық болжамдауда келесі әдістер қолданылады: </vt:lpstr>
      <vt:lpstr>Презентация PowerPoint</vt:lpstr>
      <vt:lpstr>Баланстық әдіс</vt:lpstr>
      <vt:lpstr>Бағдарламалық – мақсаттық әдіс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 2.  Қазақстан Республикасында мемлекеттік салық менеджментін ұйымдастыру</dc:title>
  <dc:creator>Пользователь</dc:creator>
  <cp:lastModifiedBy>admin</cp:lastModifiedBy>
  <cp:revision>16</cp:revision>
  <dcterms:created xsi:type="dcterms:W3CDTF">2021-09-10T04:41:51Z</dcterms:created>
  <dcterms:modified xsi:type="dcterms:W3CDTF">2021-09-10T13:24:19Z</dcterms:modified>
</cp:coreProperties>
</file>